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23A"/>
    <a:srgbClr val="FFFF99"/>
    <a:srgbClr val="F9E9EB"/>
    <a:srgbClr val="FFFF9A"/>
    <a:srgbClr val="764B79"/>
    <a:srgbClr val="DC9CAC"/>
    <a:srgbClr val="FFE2DC"/>
    <a:srgbClr val="0A123B"/>
    <a:srgbClr val="82983F"/>
    <a:srgbClr val="FBF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99" autoAdjust="0"/>
    <p:restoredTop sz="94665"/>
  </p:normalViewPr>
  <p:slideViewPr>
    <p:cSldViewPr snapToGrid="0">
      <p:cViewPr>
        <p:scale>
          <a:sx n="81" d="100"/>
          <a:sy n="81" d="100"/>
        </p:scale>
        <p:origin x="43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Al Bayan Plain" pitchFamily="2" charset="-78"/>
              </a:defRPr>
            </a:pPr>
            <a:r>
              <a:rPr lang="fa-IR" sz="2000" dirty="0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بازار جهان و ایران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Al Bayan Plain" pitchFamily="2" charset="-78"/>
            </a:defRPr>
          </a:pPr>
          <a:endParaRPr lang="en-IR"/>
        </a:p>
      </c:txPr>
    </c:title>
    <c:autoTitleDeleted val="0"/>
    <c:plotArea>
      <c:layout>
        <c:manualLayout>
          <c:layoutTarget val="inner"/>
          <c:xMode val="edge"/>
          <c:yMode val="edge"/>
          <c:x val="0.24858475997532256"/>
          <c:y val="0.123002846775672"/>
          <c:w val="0.49111592231311169"/>
          <c:h val="0.7366738268436302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اندازه بازار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1D-BD45-8E9B-5659367AA2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دنیا</c:v>
                </c:pt>
                <c:pt idx="1">
                  <c:v>ایران</c:v>
                </c:pt>
              </c:strCache>
            </c:strRef>
          </c:cat>
          <c:val>
            <c:numRef>
              <c:f>Sheet1!$B$2:$B$3</c:f>
              <c:numCache>
                <c:formatCode>[$-3000401]0</c:formatCode>
                <c:ptCount val="2"/>
                <c:pt idx="0">
                  <c:v>30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D-BD45-8E9B-5659367AA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Al Bayan Plain" pitchFamily="2" charset="-78"/>
            </a:defRPr>
          </a:pPr>
          <a:endParaRPr lang="en-I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  <a:cs typeface="Al Bayan Plain" pitchFamily="2" charset="-78"/>
              </a:defRPr>
            </a:pPr>
            <a:r>
              <a:rPr lang="fa-IR" sz="2000">
                <a:cs typeface="Al Bayan Plain" pitchFamily="2" charset="-78"/>
              </a:rPr>
              <a:t>سهم بازار هر بخش</a:t>
            </a:r>
            <a:endParaRPr lang="en-US" sz="2000">
              <a:cs typeface="Al Bayan Plain" pitchFamily="2" charset="-78"/>
            </a:endParaRPr>
          </a:p>
        </c:rich>
      </c:tx>
      <c:layout>
        <c:manualLayout>
          <c:xMode val="edge"/>
          <c:yMode val="edge"/>
          <c:x val="0.39154895684536034"/>
          <c:y val="0.482582389914377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Al Bayan Plain" pitchFamily="2" charset="-78"/>
            </a:defRPr>
          </a:pPr>
          <a:endParaRPr lang="en-I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4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FA-364E-8333-820F419FA6A6}"/>
              </c:ext>
            </c:extLst>
          </c:dPt>
          <c:dPt>
            <c:idx val="2"/>
            <c:bubble3D val="0"/>
            <c:explosion val="14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4FA-364E-8333-820F419FA6A6}"/>
              </c:ext>
            </c:extLst>
          </c:dPt>
          <c:cat>
            <c:strRef>
              <c:f>Sheet1!$A$2:$A$4</c:f>
              <c:strCache>
                <c:ptCount val="3"/>
                <c:pt idx="0">
                  <c:v>رقبا ( اسنپ وت تپسی)</c:v>
                </c:pt>
                <c:pt idx="1">
                  <c:v>آژانس ها</c:v>
                </c:pt>
                <c:pt idx="2">
                  <c:v>دربستی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0.2</c:v>
                </c:pt>
                <c:pt idx="2" formatCode="[$-3000401]0.##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FA-364E-8333-820F419FA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atin typeface="+mn-lt"/>
              <a:ea typeface="+mn-ea"/>
              <a:cs typeface="Al Bayan Plain" pitchFamily="2" charset="-78"/>
            </a:defRPr>
          </a:pPr>
          <a:endParaRPr lang="en-I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defRPr>
      </a:pPr>
      <a:endParaRPr lang="en-I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AL BAYAN PLAIN" pitchFamily="2" charset="-78"/>
              </a:defRPr>
            </a:pPr>
            <a:r>
              <a:rPr lang="fa-IR">
                <a:solidFill>
                  <a:schemeClr val="bg1">
                    <a:lumMod val="75000"/>
                  </a:schemeClr>
                </a:solidFill>
                <a:cs typeface="Al Bayan Plain" pitchFamily="2" charset="-78"/>
              </a:rPr>
              <a:t>صرف سرمایه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AL BAYAN PLAIN" pitchFamily="2" charset="-78"/>
            </a:defRPr>
          </a:pPr>
          <a:endParaRPr lang="en-I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هزینه کرد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I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تولید</c:v>
                </c:pt>
                <c:pt idx="1">
                  <c:v>مارکتینگ</c:v>
                </c:pt>
                <c:pt idx="2">
                  <c:v>فنی</c:v>
                </c:pt>
                <c:pt idx="3">
                  <c:v>منابع انسانی</c:v>
                </c:pt>
              </c:strCache>
            </c:strRef>
          </c:cat>
          <c:val>
            <c:numRef>
              <c:f>Sheet1!$B$2:$B$5</c:f>
              <c:numCache>
                <c:formatCode>[$-3000401]0</c:formatCode>
                <c:ptCount val="4"/>
                <c:pt idx="0">
                  <c:v>10</c:v>
                </c:pt>
                <c:pt idx="1">
                  <c:v>30</c:v>
                </c:pt>
                <c:pt idx="2">
                  <c:v>40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D4-934F-BA4B-76B05FB27D8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Al Bayan Plain" pitchFamily="2" charset="-78"/>
              </a:defRPr>
            </a:pPr>
            <a:r>
              <a:rPr lang="fa-IR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تقدیم سهام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Al Bayan Plain" pitchFamily="2" charset="-78"/>
            </a:defRPr>
          </a:pPr>
          <a:endParaRPr lang="en-I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سهام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B Lotus" pitchFamily="2" charset="-78"/>
                    <a:ea typeface="+mn-ea"/>
                    <a:cs typeface="B Lotus" pitchFamily="2" charset="-78"/>
                  </a:defRPr>
                </a:pPr>
                <a:endParaRPr lang="en-I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سهام فاندر</c:v>
                </c:pt>
                <c:pt idx="1">
                  <c:v>سهام آزاد</c:v>
                </c:pt>
              </c:strCache>
            </c:strRef>
          </c:cat>
          <c:val>
            <c:numRef>
              <c:f>Sheet1!$B$2:$B$3</c:f>
              <c:numCache>
                <c:formatCode>[$-3000401]0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48-E04F-B5C8-E1231B4BA15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Al Bayan Plain" pitchFamily="2" charset="-78"/>
            </a:defRPr>
          </a:pPr>
          <a:endParaRPr lang="en-I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0.696</cdr:y>
    </cdr:from>
    <cdr:to>
      <cdr:x>1</cdr:x>
      <cdr:y>0.85408</cdr:y>
    </cdr:to>
    <cdr:sp macro="" textlink="">
      <cdr:nvSpPr>
        <cdr:cNvPr id="2" name="TextBox 26">
          <a:extLst xmlns:a="http://schemas.openxmlformats.org/drawingml/2006/main">
            <a:ext uri="{FF2B5EF4-FFF2-40B4-BE49-F238E27FC236}">
              <a16:creationId xmlns:a16="http://schemas.microsoft.com/office/drawing/2014/main" id="{2E4E94DB-2215-2A8C-9DE1-2313352F8A89}"/>
            </a:ext>
          </a:extLst>
        </cdr:cNvPr>
        <cdr:cNvSpPr txBox="1"/>
      </cdr:nvSpPr>
      <cdr:spPr>
        <a:xfrm xmlns:a="http://schemas.openxmlformats.org/drawingml/2006/main">
          <a:off x="0" y="2642370"/>
          <a:ext cx="5328168" cy="6001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algn="ctr" defTabSz="914400" rtl="0" eaLnBrk="1" latinLnBrk="0" hangingPunct="1">
            <a:lnSpc>
              <a:spcPct val="150000"/>
            </a:lnSpc>
          </a:pPr>
          <a:endParaRPr lang="fa-IR" sz="2400" dirty="0">
            <a:solidFill>
              <a:srgbClr val="FFFF9A"/>
            </a:solidFill>
            <a:latin typeface="B Lotus" pitchFamily="2" charset="-78"/>
            <a:cs typeface="Al Bayan Plain" pitchFamily="2" charset="-7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1DC11-BCCF-EF43-A8A2-CE9CD1347572}" type="datetimeFigureOut">
              <a:rPr lang="en-IR" smtClean="0"/>
              <a:t>4/2/2024 R</a:t>
            </a:fld>
            <a:endParaRPr lang="en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F9488-800C-F140-A3FE-98E311E10554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68109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F9488-800C-F140-A3FE-98E311E10554}" type="slidenum">
              <a:rPr lang="en-IR" smtClean="0"/>
              <a:t>3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611894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F9488-800C-F140-A3FE-98E311E10554}" type="slidenum">
              <a:rPr lang="en-IR" smtClean="0"/>
              <a:t>15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97032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C572-01D6-4C1C-95DB-B00C5AC02347}" type="datetimeFigureOut">
              <a:rPr lang="en-US" smtClean="0"/>
              <a:t>3/30/24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A1FD-36A7-4410-8398-3FDD02333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6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C572-01D6-4C1C-95DB-B00C5AC02347}" type="datetimeFigureOut">
              <a:rPr lang="en-US" smtClean="0"/>
              <a:t>3/30/24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A1FD-36A7-4410-8398-3FDD02333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C572-01D6-4C1C-95DB-B00C5AC02347}" type="datetimeFigureOut">
              <a:rPr lang="en-US" smtClean="0"/>
              <a:t>3/30/24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A1FD-36A7-4410-8398-3FDD02333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4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C572-01D6-4C1C-95DB-B00C5AC02347}" type="datetimeFigureOut">
              <a:rPr lang="en-US" smtClean="0"/>
              <a:t>3/30/24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A1FD-36A7-4410-8398-3FDD02333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6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C572-01D6-4C1C-95DB-B00C5AC02347}" type="datetimeFigureOut">
              <a:rPr lang="en-US" smtClean="0"/>
              <a:t>3/30/24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A1FD-36A7-4410-8398-3FDD02333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4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C572-01D6-4C1C-95DB-B00C5AC02347}" type="datetimeFigureOut">
              <a:rPr lang="en-US" smtClean="0"/>
              <a:t>3/30/24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A1FD-36A7-4410-8398-3FDD02333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4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C572-01D6-4C1C-95DB-B00C5AC02347}" type="datetimeFigureOut">
              <a:rPr lang="en-US" smtClean="0"/>
              <a:t>3/30/24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A1FD-36A7-4410-8398-3FDD02333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C572-01D6-4C1C-95DB-B00C5AC02347}" type="datetimeFigureOut">
              <a:rPr lang="en-US" smtClean="0"/>
              <a:t>3/30/24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A1FD-36A7-4410-8398-3FDD02333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2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C572-01D6-4C1C-95DB-B00C5AC02347}" type="datetimeFigureOut">
              <a:rPr lang="en-US" smtClean="0"/>
              <a:t>3/30/24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A1FD-36A7-4410-8398-3FDD02333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2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C572-01D6-4C1C-95DB-B00C5AC02347}" type="datetimeFigureOut">
              <a:rPr lang="en-US" smtClean="0"/>
              <a:t>3/30/24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A1FD-36A7-4410-8398-3FDD02333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5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C572-01D6-4C1C-95DB-B00C5AC02347}" type="datetimeFigureOut">
              <a:rPr lang="en-US" smtClean="0"/>
              <a:t>3/30/24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A1FD-36A7-4410-8398-3FDD02333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5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0C572-01D6-4C1C-95DB-B00C5AC02347}" type="datetimeFigureOut">
              <a:rPr lang="en-US" smtClean="0"/>
              <a:t>3/30/24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2A1FD-36A7-4410-8398-3FDD02333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8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4.sv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22389"/>
          </a:xfrm>
          <a:prstGeom prst="rect">
            <a:avLst/>
          </a:prstGeom>
          <a:solidFill>
            <a:srgbClr val="0B12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81" y="886439"/>
            <a:ext cx="7489767" cy="534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43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ght ladder against dull ladders">
            <a:extLst>
              <a:ext uri="{FF2B5EF4-FFF2-40B4-BE49-F238E27FC236}">
                <a16:creationId xmlns:a16="http://schemas.microsoft.com/office/drawing/2014/main" id="{9CFCCD78-51AE-79B3-6962-64D82A5D3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614" y="-1040525"/>
            <a:ext cx="12423228" cy="931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26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2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F9169D-53FF-96B3-DDF0-C6F6EBEA2D85}"/>
              </a:ext>
            </a:extLst>
          </p:cNvPr>
          <p:cNvSpPr txBox="1"/>
          <p:nvPr/>
        </p:nvSpPr>
        <p:spPr>
          <a:xfrm>
            <a:off x="9070258" y="850612"/>
            <a:ext cx="2154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fa-IR" sz="3200" b="1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بیزنس</a:t>
            </a:r>
            <a:r>
              <a:rPr lang="fa-IR" sz="3200" b="1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 مدل</a:t>
            </a:r>
            <a:endParaRPr lang="en-IR" sz="3200" b="1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6289130-02F5-8D43-C400-09E92E96E860}"/>
              </a:ext>
            </a:extLst>
          </p:cNvPr>
          <p:cNvCxnSpPr>
            <a:cxnSpLocks/>
          </p:cNvCxnSpPr>
          <p:nvPr/>
        </p:nvCxnSpPr>
        <p:spPr>
          <a:xfrm>
            <a:off x="8614372" y="767600"/>
            <a:ext cx="1385444" cy="14922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184E8F5-87F2-642C-245F-D43428B71444}"/>
              </a:ext>
            </a:extLst>
          </p:cNvPr>
          <p:cNvSpPr txBox="1"/>
          <p:nvPr/>
        </p:nvSpPr>
        <p:spPr>
          <a:xfrm>
            <a:off x="2538248" y="1435387"/>
            <a:ext cx="657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1" eaLnBrk="1" latinLnBrk="0" hangingPunct="1"/>
            <a:r>
              <a:rPr lang="fa-IR" sz="2400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برنامه‌ریزی</a:t>
            </a:r>
            <a:r>
              <a:rPr lang="fa-IR" sz="24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 نحوه </a:t>
            </a:r>
            <a:r>
              <a:rPr lang="fa-IR" sz="2400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درآمدزایی</a:t>
            </a:r>
            <a:r>
              <a:rPr lang="fa-IR" sz="24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 کسب </a:t>
            </a:r>
            <a:r>
              <a:rPr lang="fa-IR" sz="2400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وکارتان</a:t>
            </a:r>
            <a:r>
              <a:rPr lang="fa-IR" sz="24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 را این قسمت شرح دهید.</a:t>
            </a:r>
            <a:endParaRPr lang="en-IR" sz="2400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pic>
        <p:nvPicPr>
          <p:cNvPr id="6" name="Graphic 5" descr="Business Growth with solid fill">
            <a:extLst>
              <a:ext uri="{FF2B5EF4-FFF2-40B4-BE49-F238E27FC236}">
                <a16:creationId xmlns:a16="http://schemas.microsoft.com/office/drawing/2014/main" id="{C41DF065-3995-1C3C-794D-35F5214D5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9689" y="2564839"/>
            <a:ext cx="1392621" cy="13926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91DA43-097F-997B-B1BE-DB305D37424A}"/>
              </a:ext>
            </a:extLst>
          </p:cNvPr>
          <p:cNvSpPr/>
          <p:nvPr/>
        </p:nvSpPr>
        <p:spPr>
          <a:xfrm>
            <a:off x="2496389" y="3957460"/>
            <a:ext cx="193354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+1000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173925-BDB0-F473-290F-EA0510CBAFEF}"/>
              </a:ext>
            </a:extLst>
          </p:cNvPr>
          <p:cNvSpPr/>
          <p:nvPr/>
        </p:nvSpPr>
        <p:spPr>
          <a:xfrm>
            <a:off x="8032976" y="3957460"/>
            <a:ext cx="139172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%15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4C43E3-E921-4869-B2D2-265AD7683845}"/>
              </a:ext>
            </a:extLst>
          </p:cNvPr>
          <p:cNvSpPr txBox="1"/>
          <p:nvPr/>
        </p:nvSpPr>
        <p:spPr>
          <a:xfrm>
            <a:off x="2234884" y="4822448"/>
            <a:ext cx="2456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fa-IR" sz="24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بیش از ۱۰۰ هزار سفر در طول شبانه روز براساس سهام بازار</a:t>
            </a:r>
            <a:endParaRPr lang="en-IR" sz="2400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2C67D-30C5-CE7A-E2AB-CF5E1D1B50B6}"/>
              </a:ext>
            </a:extLst>
          </p:cNvPr>
          <p:cNvSpPr txBox="1"/>
          <p:nvPr/>
        </p:nvSpPr>
        <p:spPr>
          <a:xfrm>
            <a:off x="7500564" y="4785951"/>
            <a:ext cx="2456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fa-IR" sz="24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دریافت ۱۵ تا ۲۰ درصد </a:t>
            </a:r>
            <a:r>
              <a:rPr lang="fa-IR" sz="2400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کمیسون</a:t>
            </a:r>
            <a:r>
              <a:rPr lang="fa-IR" sz="24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 از هر سفر بر اساس رقابت با رقبا و نیاز بازار</a:t>
            </a:r>
            <a:endParaRPr lang="en-IR" sz="2400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D09BEB-4F6F-71F5-6293-F6B4FA3B3D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9616"/>
            <a:ext cx="2031481" cy="37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53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2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091B9A-A68A-A0EA-7295-0A6DF75C5F1F}"/>
              </a:ext>
            </a:extLst>
          </p:cNvPr>
          <p:cNvSpPr txBox="1"/>
          <p:nvPr/>
        </p:nvSpPr>
        <p:spPr>
          <a:xfrm>
            <a:off x="9719597" y="881762"/>
            <a:ext cx="866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fa-IR" sz="3200" b="1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رقبا</a:t>
            </a:r>
            <a:endParaRPr lang="en-IR" sz="3200" b="1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4F289A-9309-48A6-9D3D-25040B711D43}"/>
              </a:ext>
            </a:extLst>
          </p:cNvPr>
          <p:cNvSpPr txBox="1"/>
          <p:nvPr/>
        </p:nvSpPr>
        <p:spPr>
          <a:xfrm>
            <a:off x="2191411" y="758652"/>
            <a:ext cx="7390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1" eaLnBrk="1" latinLnBrk="0" hangingPunct="1"/>
            <a:r>
              <a:rPr lang="fa-IR" sz="24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نتایج </a:t>
            </a:r>
            <a:r>
              <a:rPr lang="fa-IR" sz="2400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شناسای</a:t>
            </a:r>
            <a:r>
              <a:rPr lang="fa-IR" sz="24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 و مطالعه رقبا را بیاورید و ارزش پیشنهادی منحصر فرد خود را در این قسمت بیان کنید.</a:t>
            </a:r>
            <a:endParaRPr lang="en-IR" sz="2400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95F3C6-CE6E-4925-B683-EC4ADED4888F}"/>
              </a:ext>
            </a:extLst>
          </p:cNvPr>
          <p:cNvCxnSpPr>
            <a:cxnSpLocks/>
          </p:cNvCxnSpPr>
          <p:nvPr/>
        </p:nvCxnSpPr>
        <p:spPr>
          <a:xfrm>
            <a:off x="9719597" y="451479"/>
            <a:ext cx="0" cy="14453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356D44C-FAEF-CBB6-951A-6E35457F8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65"/>
            <a:ext cx="2319169" cy="45833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8FD93F-9062-9312-4370-7CFF62221011}"/>
              </a:ext>
            </a:extLst>
          </p:cNvPr>
          <p:cNvCxnSpPr>
            <a:cxnSpLocks/>
          </p:cNvCxnSpPr>
          <p:nvPr/>
        </p:nvCxnSpPr>
        <p:spPr>
          <a:xfrm>
            <a:off x="5985641" y="1896821"/>
            <a:ext cx="0" cy="434937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26C629A-ACF4-A6D4-DA27-914EC5109112}"/>
              </a:ext>
            </a:extLst>
          </p:cNvPr>
          <p:cNvCxnSpPr>
            <a:cxnSpLocks/>
          </p:cNvCxnSpPr>
          <p:nvPr/>
        </p:nvCxnSpPr>
        <p:spPr>
          <a:xfrm flipH="1">
            <a:off x="1011620" y="3902686"/>
            <a:ext cx="10168759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E132BF0-F153-67D6-F77B-6F3F93016E57}"/>
              </a:ext>
            </a:extLst>
          </p:cNvPr>
          <p:cNvSpPr txBox="1"/>
          <p:nvPr/>
        </p:nvSpPr>
        <p:spPr>
          <a:xfrm>
            <a:off x="6206360" y="2394409"/>
            <a:ext cx="5297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defTabSz="914400" rtl="1" eaLnBrk="1" latinLnBrk="0" hangingPunct="1">
              <a:buFont typeface="Arial" panose="020B0604020202020204" pitchFamily="34" charset="0"/>
              <a:buChar char="•"/>
            </a:pPr>
            <a:r>
              <a:rPr lang="fa-IR" sz="2000" dirty="0" err="1">
                <a:solidFill>
                  <a:srgbClr val="FFFF9A"/>
                </a:solidFill>
                <a:latin typeface="B Lotus" pitchFamily="2" charset="-78"/>
                <a:cs typeface="Al Bayan Plain" pitchFamily="2" charset="-78"/>
              </a:rPr>
              <a:t>اسنپ</a:t>
            </a:r>
            <a:r>
              <a:rPr lang="fa-IR" sz="2000" dirty="0">
                <a:solidFill>
                  <a:srgbClr val="FFFF9A"/>
                </a:solidFill>
                <a:latin typeface="B Lotus" pitchFamily="2" charset="-78"/>
                <a:cs typeface="Al Bayan Plain" pitchFamily="2" charset="-78"/>
              </a:rPr>
              <a:t> با ..... سهم بازار تاکسی آنلاین و ..... سفر در طول روز</a:t>
            </a:r>
          </a:p>
          <a:p>
            <a:pPr marL="342900" indent="-342900" algn="just" defTabSz="914400" rtl="1" eaLnBrk="1" latinLnBrk="0" hangingPunct="1">
              <a:buFont typeface="Arial" panose="020B0604020202020204" pitchFamily="34" charset="0"/>
              <a:buChar char="•"/>
            </a:pPr>
            <a:endParaRPr lang="fa-IR" sz="2000" dirty="0">
              <a:solidFill>
                <a:srgbClr val="FFFF9A"/>
              </a:solidFill>
              <a:latin typeface="B Lotus" pitchFamily="2" charset="-78"/>
              <a:cs typeface="Al Bayan Plain" pitchFamily="2" charset="-78"/>
            </a:endParaRPr>
          </a:p>
          <a:p>
            <a:pPr marL="457200" indent="-457200" algn="just" defTabSz="914400" rtl="1" eaLnBrk="1" latinLnBrk="0" hangingPunct="1">
              <a:buFont typeface="Arial" panose="020B0604020202020204" pitchFamily="34" charset="0"/>
              <a:buChar char="•"/>
            </a:pPr>
            <a:r>
              <a:rPr lang="fa-IR" sz="2000" dirty="0" err="1">
                <a:solidFill>
                  <a:srgbClr val="FFFF9A"/>
                </a:solidFill>
                <a:latin typeface="B Lotus" pitchFamily="2" charset="-78"/>
                <a:cs typeface="Al Bayan Plain" pitchFamily="2" charset="-78"/>
              </a:rPr>
              <a:t>تپسی</a:t>
            </a:r>
            <a:r>
              <a:rPr lang="fa-IR" sz="2000" dirty="0">
                <a:solidFill>
                  <a:srgbClr val="FFFF9A"/>
                </a:solidFill>
                <a:latin typeface="B Lotus" pitchFamily="2" charset="-78"/>
                <a:cs typeface="Al Bayan Plain" pitchFamily="2" charset="-78"/>
              </a:rPr>
              <a:t> با ..... سهم بازار تاکسی آنلاین و ..... سفر در طول روز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C49F9D-4EAF-8583-9109-DAD67A99309D}"/>
              </a:ext>
            </a:extLst>
          </p:cNvPr>
          <p:cNvSpPr txBox="1"/>
          <p:nvPr/>
        </p:nvSpPr>
        <p:spPr>
          <a:xfrm>
            <a:off x="6670140" y="5015827"/>
            <a:ext cx="436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1" eaLnBrk="1" latinLnBrk="0" hangingPunct="1"/>
            <a:r>
              <a:rPr lang="fa-IR" sz="20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مطالعه و </a:t>
            </a:r>
            <a:r>
              <a:rPr lang="fa-IR" sz="2000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شناسای</a:t>
            </a:r>
            <a:r>
              <a:rPr lang="fa-IR" sz="20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 رقبا دیگر کسب و کار </a:t>
            </a:r>
            <a:r>
              <a:rPr lang="fa-IR" sz="2000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خود.ط</a:t>
            </a:r>
            <a:endParaRPr lang="en-IR" sz="2000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A5344E-67A4-AAAD-2C91-1611F96E1742}"/>
              </a:ext>
            </a:extLst>
          </p:cNvPr>
          <p:cNvSpPr txBox="1"/>
          <p:nvPr/>
        </p:nvSpPr>
        <p:spPr>
          <a:xfrm>
            <a:off x="1782166" y="2317006"/>
            <a:ext cx="3074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1" eaLnBrk="1" latinLnBrk="0" hangingPunct="1"/>
            <a:r>
              <a:rPr lang="fa-IR" sz="2000" dirty="0">
                <a:highlight>
                  <a:srgbClr val="FFFF99"/>
                </a:highlight>
                <a:latin typeface="B Lotus" pitchFamily="2" charset="-78"/>
                <a:cs typeface="Al Bayan Plain" pitchFamily="2" charset="-78"/>
              </a:rPr>
              <a:t>مزایا و ارزش پیشنهادی کسب و کار رو خود را نسبت به رقیب های یاد شد.</a:t>
            </a:r>
            <a:endParaRPr lang="en-IR" sz="2000" dirty="0">
              <a:highlight>
                <a:srgbClr val="FFFF99"/>
              </a:highlight>
              <a:latin typeface="B Lotus" pitchFamily="2" charset="-78"/>
              <a:cs typeface="Al Bayan Plain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3045C4-D2DB-EB1D-F2BB-B0C9C038C3A7}"/>
              </a:ext>
            </a:extLst>
          </p:cNvPr>
          <p:cNvSpPr txBox="1"/>
          <p:nvPr/>
        </p:nvSpPr>
        <p:spPr>
          <a:xfrm>
            <a:off x="1566041" y="4676814"/>
            <a:ext cx="3074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1" eaLnBrk="1" latinLnBrk="0" hangingPunct="1"/>
            <a:r>
              <a:rPr lang="fa-IR" sz="2000" dirty="0">
                <a:solidFill>
                  <a:srgbClr val="FFFF99"/>
                </a:solidFill>
                <a:latin typeface="B Lotus" pitchFamily="2" charset="-78"/>
                <a:cs typeface="Al Bayan Plain" pitchFamily="2" charset="-78"/>
              </a:rPr>
              <a:t>مزایا و ارزش پیشنهادی کسب و کار رو خود را نسبت به رقیب های یاد شد.</a:t>
            </a:r>
            <a:endParaRPr lang="en-IR" sz="2000" dirty="0">
              <a:solidFill>
                <a:srgbClr val="FFFF99"/>
              </a:solidFill>
              <a:latin typeface="B Lotus" pitchFamily="2" charset="-78"/>
              <a:cs typeface="Al Bayan Pla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626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2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5D7E0D-6B8B-E2B1-322A-016DEDFBABB9}"/>
              </a:ext>
            </a:extLst>
          </p:cNvPr>
          <p:cNvSpPr txBox="1"/>
          <p:nvPr/>
        </p:nvSpPr>
        <p:spPr>
          <a:xfrm>
            <a:off x="8497614" y="848938"/>
            <a:ext cx="2667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fa-IR" sz="3200" b="1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درخواست سرمایه</a:t>
            </a:r>
            <a:endParaRPr lang="en-IR" sz="3200" b="1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3CE1DC-41F0-E94C-3190-BC6DCBC75C23}"/>
              </a:ext>
            </a:extLst>
          </p:cNvPr>
          <p:cNvCxnSpPr>
            <a:cxnSpLocks/>
          </p:cNvCxnSpPr>
          <p:nvPr/>
        </p:nvCxnSpPr>
        <p:spPr>
          <a:xfrm>
            <a:off x="9188247" y="1448461"/>
            <a:ext cx="19773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BF14A81-26E0-5AC9-1EFA-22B7B29CFED3}"/>
              </a:ext>
            </a:extLst>
          </p:cNvPr>
          <p:cNvSpPr txBox="1"/>
          <p:nvPr/>
        </p:nvSpPr>
        <p:spPr>
          <a:xfrm>
            <a:off x="4635062" y="1499246"/>
            <a:ext cx="6589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fa-IR" sz="24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در این قسمت با جزئیات میزان سرمایه  درخواستی خود ، محل هزینه کرد سرمایه و میزان سهام </a:t>
            </a:r>
            <a:r>
              <a:rPr lang="fa-IR" sz="2400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مدنظرتان</a:t>
            </a:r>
            <a:r>
              <a:rPr lang="fa-IR" sz="24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 را توضیح دهید.</a:t>
            </a:r>
            <a:endParaRPr lang="en-IR" sz="2400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pic>
        <p:nvPicPr>
          <p:cNvPr id="6" name="Graphic 5" descr="Coins with solid fill">
            <a:extLst>
              <a:ext uri="{FF2B5EF4-FFF2-40B4-BE49-F238E27FC236}">
                <a16:creationId xmlns:a16="http://schemas.microsoft.com/office/drawing/2014/main" id="{D6992507-D22B-FDCA-879B-6DD4BEFF7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6755" y="905393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F66A25-83F2-21EC-5F42-07B868EE677E}"/>
              </a:ext>
            </a:extLst>
          </p:cNvPr>
          <p:cNvSpPr txBox="1"/>
          <p:nvPr/>
        </p:nvSpPr>
        <p:spPr>
          <a:xfrm>
            <a:off x="1226295" y="598584"/>
            <a:ext cx="2205621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en-US" sz="3200" b="1" dirty="0">
                <a:solidFill>
                  <a:srgbClr val="FFFF9A"/>
                </a:solidFill>
                <a:latin typeface="B Lotus" pitchFamily="2" charset="-78"/>
                <a:cs typeface="Al Bayan Plain" pitchFamily="2" charset="-78"/>
              </a:rPr>
              <a:t>4.2 </a:t>
            </a:r>
            <a:r>
              <a:rPr lang="fa-IR" sz="3200" b="1" dirty="0">
                <a:solidFill>
                  <a:srgbClr val="FFFF9A"/>
                </a:solidFill>
                <a:latin typeface="B Lotus" pitchFamily="2" charset="-78"/>
                <a:cs typeface="Al Bayan Plain" pitchFamily="2" charset="-78"/>
              </a:rPr>
              <a:t>میلیارد</a:t>
            </a:r>
          </a:p>
          <a:p>
            <a:pPr marL="0" algn="ctr" defTabSz="914400" rtl="1" eaLnBrk="1" latinLnBrk="0" hangingPunct="1">
              <a:lnSpc>
                <a:spcPct val="150000"/>
              </a:lnSpc>
            </a:pPr>
            <a:r>
              <a:rPr lang="fa-IR" sz="2000" dirty="0">
                <a:solidFill>
                  <a:srgbClr val="FFFF9A"/>
                </a:solidFill>
                <a:latin typeface="B Lotus" pitchFamily="2" charset="-78"/>
                <a:cs typeface="Al Bayan Plain" pitchFamily="2" charset="-78"/>
              </a:rPr>
              <a:t>سرمایه درخواستی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290554B-D4DD-1F13-9D1C-26EA09D7C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393306"/>
              </p:ext>
            </p:extLst>
          </p:nvPr>
        </p:nvGraphicFramePr>
        <p:xfrm>
          <a:off x="468287" y="2395776"/>
          <a:ext cx="5328168" cy="3796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267C9C5-7D8A-614C-7276-ADC846BC01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7777309"/>
              </p:ext>
            </p:extLst>
          </p:nvPr>
        </p:nvGraphicFramePr>
        <p:xfrm>
          <a:off x="6764167" y="2911704"/>
          <a:ext cx="4848160" cy="323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E554BE1-6E7F-8862-CE70-99599C049E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9616"/>
            <a:ext cx="2031481" cy="37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7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hands raised and ready to answer a question">
            <a:extLst>
              <a:ext uri="{FF2B5EF4-FFF2-40B4-BE49-F238E27FC236}">
                <a16:creationId xmlns:a16="http://schemas.microsoft.com/office/drawing/2014/main" id="{A288009C-6EB1-FE6E-F895-5E76D01255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476" y="-705334"/>
            <a:ext cx="12396952" cy="826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63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2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F81654-A0D8-428D-A357-95A45133A2D5}"/>
              </a:ext>
            </a:extLst>
          </p:cNvPr>
          <p:cNvSpPr txBox="1"/>
          <p:nvPr/>
        </p:nvSpPr>
        <p:spPr>
          <a:xfrm>
            <a:off x="9719597" y="881762"/>
            <a:ext cx="866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a-IR" sz="3200" b="1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تیم</a:t>
            </a:r>
            <a:endParaRPr lang="en-IR" sz="3200" b="1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602293-89AC-53B8-E52F-85C0C18F82E2}"/>
              </a:ext>
            </a:extLst>
          </p:cNvPr>
          <p:cNvSpPr txBox="1"/>
          <p:nvPr/>
        </p:nvSpPr>
        <p:spPr>
          <a:xfrm>
            <a:off x="2175645" y="943316"/>
            <a:ext cx="7390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1" eaLnBrk="1" latinLnBrk="0" hangingPunct="1"/>
            <a:r>
              <a:rPr lang="fa-IR" sz="24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تخصص و سابقه تیم موسس خود را به بیان کنید.</a:t>
            </a:r>
            <a:endParaRPr lang="en-IR" sz="2400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1B3202-DE06-A0F6-0D18-D020AEB9BE18}"/>
              </a:ext>
            </a:extLst>
          </p:cNvPr>
          <p:cNvCxnSpPr>
            <a:cxnSpLocks/>
          </p:cNvCxnSpPr>
          <p:nvPr/>
        </p:nvCxnSpPr>
        <p:spPr>
          <a:xfrm>
            <a:off x="9719597" y="451479"/>
            <a:ext cx="0" cy="14453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4077175-00A2-E316-45C5-8057D7AC590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11" y="2675776"/>
            <a:ext cx="2282497" cy="2282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62D752-7D6D-207E-8DB8-8FD8DAB4B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80" y="2678682"/>
            <a:ext cx="2301440" cy="2282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8791A3-388B-F46F-D775-5BB83AB7BF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892" y="2675776"/>
            <a:ext cx="2320541" cy="2282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DEE375-0004-0447-CFBE-247B45682C5D}"/>
              </a:ext>
            </a:extLst>
          </p:cNvPr>
          <p:cNvSpPr txBox="1"/>
          <p:nvPr/>
        </p:nvSpPr>
        <p:spPr>
          <a:xfrm>
            <a:off x="1668993" y="5206798"/>
            <a:ext cx="2481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a-IR" sz="20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علیرضا</a:t>
            </a:r>
          </a:p>
          <a:p>
            <a:pPr marL="0" algn="ctr" defTabSz="914400" rtl="0" eaLnBrk="1" latinLnBrk="0" hangingPunct="1"/>
            <a:r>
              <a:rPr lang="fa-IR" sz="20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مدیرعامل</a:t>
            </a:r>
            <a:endParaRPr lang="en-IR" sz="2000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059694-D176-987A-084B-E98B64514C8D}"/>
              </a:ext>
            </a:extLst>
          </p:cNvPr>
          <p:cNvSpPr txBox="1"/>
          <p:nvPr/>
        </p:nvSpPr>
        <p:spPr>
          <a:xfrm>
            <a:off x="4855442" y="5206798"/>
            <a:ext cx="2481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a-IR" sz="20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مریم</a:t>
            </a:r>
          </a:p>
          <a:p>
            <a:pPr marL="0" algn="ctr" defTabSz="914400" rtl="0" eaLnBrk="1" latinLnBrk="0" hangingPunct="1"/>
            <a:r>
              <a:rPr lang="fa-IR" sz="2000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مدیرفنی</a:t>
            </a:r>
            <a:endParaRPr lang="en-IR" sz="2000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FDC4BE-0DE1-7676-45A4-C74D3814B87E}"/>
              </a:ext>
            </a:extLst>
          </p:cNvPr>
          <p:cNvSpPr txBox="1"/>
          <p:nvPr/>
        </p:nvSpPr>
        <p:spPr>
          <a:xfrm>
            <a:off x="7961604" y="5206798"/>
            <a:ext cx="2481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fa-IR" sz="20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هادی</a:t>
            </a:r>
          </a:p>
          <a:p>
            <a:pPr marL="0" algn="ctr" defTabSz="914400" rtl="0" eaLnBrk="1" latinLnBrk="0" hangingPunct="1"/>
            <a:r>
              <a:rPr lang="fa-IR" sz="20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مدیر </a:t>
            </a:r>
            <a:r>
              <a:rPr lang="fa-IR" sz="2000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مارکتینگ</a:t>
            </a:r>
            <a:endParaRPr lang="en-IR" sz="2000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019B11-CEE5-215E-B548-33783ACA79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65"/>
            <a:ext cx="2319169" cy="45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19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12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29AB7F-A6A6-5E02-ED25-94819CB41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AB4DEC-BB7F-3FAC-3AC6-8FF36F99A03F}"/>
              </a:ext>
            </a:extLst>
          </p:cNvPr>
          <p:cNvSpPr txBox="1"/>
          <p:nvPr/>
        </p:nvSpPr>
        <p:spPr>
          <a:xfrm>
            <a:off x="6858000" y="2623283"/>
            <a:ext cx="4523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نمونه فایل ارائه (</a:t>
            </a:r>
            <a:r>
              <a:rPr lang="en-US" sz="2400" dirty="0">
                <a:solidFill>
                  <a:schemeClr val="bg1"/>
                </a:solidFill>
                <a:cs typeface="Al Bayan Plain" pitchFamily="2" charset="-78"/>
              </a:rPr>
              <a:t>PICH DECK</a:t>
            </a:r>
            <a:r>
              <a:rPr lang="fa-IR" sz="28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) برای رویداد ایران </a:t>
            </a:r>
            <a:r>
              <a:rPr lang="fa-IR" sz="2800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دمودی</a:t>
            </a:r>
            <a:endParaRPr lang="en-IR" sz="2800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663374-C618-4C8A-C4D5-0D1AF18A6B50}"/>
              </a:ext>
            </a:extLst>
          </p:cNvPr>
          <p:cNvCxnSpPr/>
          <p:nvPr/>
        </p:nvCxnSpPr>
        <p:spPr>
          <a:xfrm>
            <a:off x="6978316" y="3577390"/>
            <a:ext cx="44035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F2FD236-7015-9DD2-6C3E-633CA8EBB28C}"/>
              </a:ext>
            </a:extLst>
          </p:cNvPr>
          <p:cNvSpPr txBox="1"/>
          <p:nvPr/>
        </p:nvSpPr>
        <p:spPr>
          <a:xfrm>
            <a:off x="6978316" y="3706324"/>
            <a:ext cx="149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تیرماه ۱۴۰۳</a:t>
            </a:r>
            <a:endParaRPr lang="en-IR" sz="2800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8007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1B7326-960D-86AB-A609-D2D0F1EE9D8D}"/>
              </a:ext>
            </a:extLst>
          </p:cNvPr>
          <p:cNvSpPr/>
          <p:nvPr/>
        </p:nvSpPr>
        <p:spPr>
          <a:xfrm>
            <a:off x="-154425" y="0"/>
            <a:ext cx="12500850" cy="7031728"/>
          </a:xfrm>
          <a:prstGeom prst="rect">
            <a:avLst/>
          </a:prstGeom>
          <a:solidFill>
            <a:srgbClr val="0B12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611476-E9BF-81BB-4620-EF69EF031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90" y="6535778"/>
            <a:ext cx="2031481" cy="37838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42E0BB9-A52B-D2BB-E7B7-05E105B15666}"/>
              </a:ext>
            </a:extLst>
          </p:cNvPr>
          <p:cNvSpPr txBox="1"/>
          <p:nvPr/>
        </p:nvSpPr>
        <p:spPr>
          <a:xfrm>
            <a:off x="4419083" y="3136612"/>
            <a:ext cx="4523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fa-IR" sz="32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نام طرح / </a:t>
            </a:r>
            <a:r>
              <a:rPr lang="fa-IR" sz="3200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استارتاپ</a:t>
            </a:r>
            <a:r>
              <a:rPr lang="fa-IR" sz="32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:</a:t>
            </a:r>
            <a:endParaRPr lang="en-IR" sz="3200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CF458D-0B8D-2DEB-9D8C-6FC2A1DB1353}"/>
              </a:ext>
            </a:extLst>
          </p:cNvPr>
          <p:cNvSpPr txBox="1"/>
          <p:nvPr/>
        </p:nvSpPr>
        <p:spPr>
          <a:xfrm>
            <a:off x="584868" y="5894304"/>
            <a:ext cx="10683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fa-IR" sz="20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تمامی تصاویر و </a:t>
            </a:r>
            <a:r>
              <a:rPr lang="fa-IR" sz="2000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قالب‌های</a:t>
            </a:r>
            <a:r>
              <a:rPr lang="fa-IR" sz="20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 </a:t>
            </a:r>
            <a:r>
              <a:rPr lang="fa-IR" sz="2000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گرافیکی</a:t>
            </a:r>
            <a:r>
              <a:rPr lang="fa-IR" sz="20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 به صورت فرضی است و شما نیز </a:t>
            </a:r>
            <a:r>
              <a:rPr lang="fa-IR" sz="2000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می‌توانید</a:t>
            </a:r>
            <a:r>
              <a:rPr lang="fa-IR" sz="20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 از هر تصویر و قالب </a:t>
            </a:r>
            <a:r>
              <a:rPr lang="fa-IR" sz="2000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گرافیکی</a:t>
            </a:r>
            <a:r>
              <a:rPr lang="fa-IR" sz="20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 استفاده فرمایید.</a:t>
            </a:r>
            <a:endParaRPr lang="en-IR" sz="2000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455D72-3D1B-8D07-1AAD-A79A6DD480B0}"/>
              </a:ext>
            </a:extLst>
          </p:cNvPr>
          <p:cNvCxnSpPr>
            <a:cxnSpLocks/>
          </p:cNvCxnSpPr>
          <p:nvPr/>
        </p:nvCxnSpPr>
        <p:spPr>
          <a:xfrm>
            <a:off x="2580968" y="3744416"/>
            <a:ext cx="624167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81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D8D651-8AA5-1CD7-D6BF-CDAC7F3387A6}"/>
              </a:ext>
            </a:extLst>
          </p:cNvPr>
          <p:cNvSpPr/>
          <p:nvPr/>
        </p:nvSpPr>
        <p:spPr>
          <a:xfrm>
            <a:off x="-154425" y="-14748"/>
            <a:ext cx="12500850" cy="7031728"/>
          </a:xfrm>
          <a:prstGeom prst="rect">
            <a:avLst/>
          </a:prstGeom>
          <a:solidFill>
            <a:srgbClr val="0B12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1CDF56-E20C-578F-F19E-44FAE8E54217}"/>
              </a:ext>
            </a:extLst>
          </p:cNvPr>
          <p:cNvSpPr txBox="1"/>
          <p:nvPr/>
        </p:nvSpPr>
        <p:spPr>
          <a:xfrm>
            <a:off x="9468466" y="848938"/>
            <a:ext cx="1697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fa-IR" sz="3200" b="1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بیان مسئله</a:t>
            </a:r>
            <a:endParaRPr lang="en-IR" sz="3200" b="1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7F67A9-D1E0-FD18-594C-4022A838E295}"/>
              </a:ext>
            </a:extLst>
          </p:cNvPr>
          <p:cNvCxnSpPr>
            <a:cxnSpLocks/>
          </p:cNvCxnSpPr>
          <p:nvPr/>
        </p:nvCxnSpPr>
        <p:spPr>
          <a:xfrm>
            <a:off x="9188247" y="1448461"/>
            <a:ext cx="19773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ustomer review with solid fill">
            <a:extLst>
              <a:ext uri="{FF2B5EF4-FFF2-40B4-BE49-F238E27FC236}">
                <a16:creationId xmlns:a16="http://schemas.microsoft.com/office/drawing/2014/main" id="{B78C23C1-90F8-6BF5-B30C-7B6795EAD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3217" y="2663271"/>
            <a:ext cx="1586919" cy="15869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C40555A-2FF8-3F67-63F8-CCB6951E59F0}"/>
              </a:ext>
            </a:extLst>
          </p:cNvPr>
          <p:cNvSpPr txBox="1"/>
          <p:nvPr/>
        </p:nvSpPr>
        <p:spPr>
          <a:xfrm>
            <a:off x="5309418" y="1499246"/>
            <a:ext cx="5915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fa-IR" sz="24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در این بخش مشکلی را که محصول یا خدمت شما حل </a:t>
            </a:r>
            <a:r>
              <a:rPr lang="fa-IR" sz="2400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می‌کند</a:t>
            </a:r>
            <a:r>
              <a:rPr lang="fa-IR" sz="24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 را به وضوح تعریف کنید. </a:t>
            </a:r>
            <a:endParaRPr lang="en-IR" sz="2400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778252-6B61-F534-8534-8873F0B79EE8}"/>
              </a:ext>
            </a:extLst>
          </p:cNvPr>
          <p:cNvSpPr txBox="1"/>
          <p:nvPr/>
        </p:nvSpPr>
        <p:spPr>
          <a:xfrm>
            <a:off x="6790163" y="5838228"/>
            <a:ext cx="59151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914400" rtl="1" eaLnBrk="1" latinLnBrk="0" hangingPunct="1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fa-IR" sz="2400" dirty="0">
              <a:solidFill>
                <a:schemeClr val="bg1">
                  <a:lumMod val="75000"/>
                </a:schemeClr>
              </a:solidFill>
              <a:latin typeface="B Lotus" pitchFamily="2" charset="-78"/>
              <a:cs typeface="Al Bayan Plain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DDB883-F1DE-7A36-E47C-58930EF81654}"/>
              </a:ext>
            </a:extLst>
          </p:cNvPr>
          <p:cNvSpPr txBox="1"/>
          <p:nvPr/>
        </p:nvSpPr>
        <p:spPr>
          <a:xfrm>
            <a:off x="826333" y="4194729"/>
            <a:ext cx="2319168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 eaLnBrk="1" latinLnBrk="0" hangingPunct="1">
              <a:lnSpc>
                <a:spcPct val="150000"/>
              </a:lnSpc>
            </a:pPr>
            <a:r>
              <a:rPr lang="fa-IR" sz="2000" dirty="0">
                <a:solidFill>
                  <a:schemeClr val="bg1">
                    <a:lumMod val="75000"/>
                  </a:schemeClr>
                </a:solidFill>
                <a:latin typeface="B Lotus" pitchFamily="2" charset="-78"/>
                <a:cs typeface="Al Bayan Plain" pitchFamily="2" charset="-78"/>
              </a:rPr>
              <a:t>با توجه به کمبود </a:t>
            </a:r>
            <a:r>
              <a:rPr lang="fa-IR" sz="2000" dirty="0" err="1">
                <a:solidFill>
                  <a:schemeClr val="bg1">
                    <a:lumMod val="75000"/>
                  </a:schemeClr>
                </a:solidFill>
                <a:latin typeface="B Lotus" pitchFamily="2" charset="-78"/>
                <a:cs typeface="Al Bayan Plain" pitchFamily="2" charset="-78"/>
              </a:rPr>
              <a:t>رغیب</a:t>
            </a:r>
            <a:r>
              <a:rPr lang="fa-IR" sz="2000" dirty="0">
                <a:solidFill>
                  <a:schemeClr val="bg1">
                    <a:lumMod val="75000"/>
                  </a:schemeClr>
                </a:solidFill>
                <a:latin typeface="B Lotus" pitchFamily="2" charset="-78"/>
                <a:cs typeface="Al Bayan Plain" pitchFamily="2" charset="-78"/>
              </a:rPr>
              <a:t> </a:t>
            </a:r>
            <a:r>
              <a:rPr lang="fa-IR" sz="2000" dirty="0" err="1">
                <a:solidFill>
                  <a:schemeClr val="bg1">
                    <a:lumMod val="75000"/>
                  </a:schemeClr>
                </a:solidFill>
                <a:latin typeface="B Lotus" pitchFamily="2" charset="-78"/>
                <a:cs typeface="Al Bayan Plain" pitchFamily="2" charset="-78"/>
              </a:rPr>
              <a:t>تاکسی‌های</a:t>
            </a:r>
            <a:r>
              <a:rPr lang="fa-IR" sz="2000" dirty="0">
                <a:solidFill>
                  <a:schemeClr val="bg1">
                    <a:lumMod val="75000"/>
                  </a:schemeClr>
                </a:solidFill>
                <a:latin typeface="B Lotus" pitchFamily="2" charset="-78"/>
                <a:cs typeface="Al Bayan Plain" pitchFamily="2" charset="-78"/>
              </a:rPr>
              <a:t> اینترنتی قیمت های بالایی پیشنهاد می دهند.</a:t>
            </a:r>
          </a:p>
        </p:txBody>
      </p:sp>
      <p:pic>
        <p:nvPicPr>
          <p:cNvPr id="22" name="Graphic 21" descr="Confused person with solid fill">
            <a:extLst>
              <a:ext uri="{FF2B5EF4-FFF2-40B4-BE49-F238E27FC236}">
                <a16:creationId xmlns:a16="http://schemas.microsoft.com/office/drawing/2014/main" id="{E925E04E-23B4-350D-70D6-BF0D0CED8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5438" y="2858928"/>
            <a:ext cx="1221650" cy="12216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15B408A-809C-9F50-E3D0-7C718A2E3902}"/>
              </a:ext>
            </a:extLst>
          </p:cNvPr>
          <p:cNvSpPr txBox="1"/>
          <p:nvPr/>
        </p:nvSpPr>
        <p:spPr>
          <a:xfrm>
            <a:off x="3859790" y="4179103"/>
            <a:ext cx="191093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 eaLnBrk="1" latinLnBrk="0" hangingPunct="1">
              <a:lnSpc>
                <a:spcPct val="150000"/>
              </a:lnSpc>
            </a:pPr>
            <a:r>
              <a:rPr lang="fa-IR" sz="2000" dirty="0">
                <a:solidFill>
                  <a:schemeClr val="bg1">
                    <a:lumMod val="75000"/>
                  </a:schemeClr>
                </a:solidFill>
                <a:latin typeface="B Lotus" pitchFamily="2" charset="-78"/>
                <a:cs typeface="Al Bayan Plain" pitchFamily="2" charset="-78"/>
              </a:rPr>
              <a:t>کیفیت سرویس دهی و نظارت کم شده است. </a:t>
            </a:r>
          </a:p>
        </p:txBody>
      </p:sp>
      <p:pic>
        <p:nvPicPr>
          <p:cNvPr id="25" name="Graphic 24" descr="Crying face outline with solid fill">
            <a:extLst>
              <a:ext uri="{FF2B5EF4-FFF2-40B4-BE49-F238E27FC236}">
                <a16:creationId xmlns:a16="http://schemas.microsoft.com/office/drawing/2014/main" id="{40D3B430-0530-06D2-C845-005C23A498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03218" y="2899682"/>
            <a:ext cx="1140142" cy="114014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5112BA4-64E8-C225-2D86-BCDE677766BF}"/>
              </a:ext>
            </a:extLst>
          </p:cNvPr>
          <p:cNvSpPr txBox="1"/>
          <p:nvPr/>
        </p:nvSpPr>
        <p:spPr>
          <a:xfrm>
            <a:off x="6617824" y="4149606"/>
            <a:ext cx="191093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 eaLnBrk="1" latinLnBrk="0" hangingPunct="1">
              <a:lnSpc>
                <a:spcPct val="150000"/>
              </a:lnSpc>
            </a:pPr>
            <a:r>
              <a:rPr lang="fa-IR" sz="2000" dirty="0">
                <a:solidFill>
                  <a:schemeClr val="bg1">
                    <a:lumMod val="75000"/>
                  </a:schemeClr>
                </a:solidFill>
                <a:latin typeface="B Lotus" pitchFamily="2" charset="-78"/>
                <a:cs typeface="Al Bayan Plain" pitchFamily="2" charset="-78"/>
              </a:rPr>
              <a:t>تاکسی های خطی بیشتر میل به دربست دارند.</a:t>
            </a:r>
          </a:p>
        </p:txBody>
      </p:sp>
      <p:pic>
        <p:nvPicPr>
          <p:cNvPr id="28" name="Graphic 27" descr="Devil face outline with solid fill">
            <a:extLst>
              <a:ext uri="{FF2B5EF4-FFF2-40B4-BE49-F238E27FC236}">
                <a16:creationId xmlns:a16="http://schemas.microsoft.com/office/drawing/2014/main" id="{9506B960-6D1B-7C92-81E0-DB5C580FB4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05561" y="3012178"/>
            <a:ext cx="1027646" cy="10276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1214FD8-F7F6-8D3E-41A9-1DFBB6F71447}"/>
              </a:ext>
            </a:extLst>
          </p:cNvPr>
          <p:cNvSpPr txBox="1"/>
          <p:nvPr/>
        </p:nvSpPr>
        <p:spPr>
          <a:xfrm>
            <a:off x="9344438" y="4059882"/>
            <a:ext cx="2063138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 eaLnBrk="1" latinLnBrk="0" hangingPunct="1">
              <a:lnSpc>
                <a:spcPct val="150000"/>
              </a:lnSpc>
            </a:pPr>
            <a:r>
              <a:rPr lang="fa-IR" sz="2000" dirty="0">
                <a:solidFill>
                  <a:schemeClr val="bg1">
                    <a:lumMod val="75000"/>
                  </a:schemeClr>
                </a:solidFill>
                <a:latin typeface="B Lotus" pitchFamily="2" charset="-78"/>
                <a:cs typeface="Al Bayan Plain" pitchFamily="2" charset="-78"/>
              </a:rPr>
              <a:t>آژانس های نیز قیمتهای بسیار بالایی را درخواست </a:t>
            </a:r>
            <a:r>
              <a:rPr lang="fa-IR" sz="2000" dirty="0" err="1">
                <a:solidFill>
                  <a:schemeClr val="bg1">
                    <a:lumMod val="75000"/>
                  </a:schemeClr>
                </a:solidFill>
                <a:latin typeface="B Lotus" pitchFamily="2" charset="-78"/>
                <a:cs typeface="Al Bayan Plain" pitchFamily="2" charset="-78"/>
              </a:rPr>
              <a:t>می‌کنند</a:t>
            </a:r>
            <a:r>
              <a:rPr lang="fa-IR" sz="2000" dirty="0">
                <a:solidFill>
                  <a:schemeClr val="bg1">
                    <a:lumMod val="75000"/>
                  </a:schemeClr>
                </a:solidFill>
                <a:latin typeface="B Lotus" pitchFamily="2" charset="-78"/>
                <a:cs typeface="Al Bayan Plain" pitchFamily="2" charset="-78"/>
              </a:rPr>
              <a:t>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3235A57-3D83-8144-261E-2C19ED31EFE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425" y="6527112"/>
            <a:ext cx="2319169" cy="45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0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8A2D36-7855-B64F-72B9-BFA9E8D94C7C}"/>
              </a:ext>
            </a:extLst>
          </p:cNvPr>
          <p:cNvSpPr txBox="1"/>
          <p:nvPr/>
        </p:nvSpPr>
        <p:spPr>
          <a:xfrm>
            <a:off x="9527458" y="850612"/>
            <a:ext cx="1697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fa-IR" sz="3200" b="1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راه‌حل</a:t>
            </a:r>
            <a:endParaRPr lang="en-IR" sz="3200" b="1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6D11F-3B99-6BB7-4160-3E0B45CA5938}"/>
              </a:ext>
            </a:extLst>
          </p:cNvPr>
          <p:cNvSpPr txBox="1"/>
          <p:nvPr/>
        </p:nvSpPr>
        <p:spPr>
          <a:xfrm>
            <a:off x="3976739" y="826366"/>
            <a:ext cx="591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1" eaLnBrk="1" latinLnBrk="0" hangingPunct="1"/>
            <a:r>
              <a:rPr lang="fa-IR" sz="24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پس از بیان مسائل در این قسمت مشخص کنید راه حل شما پیشنهادی شما چیست و چگونه مسائل یاد شده را  برطرف خواهد کرد</a:t>
            </a:r>
            <a:endParaRPr lang="en-IR" sz="2400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36A84E-0DEE-2683-361E-4513C6E2BD4D}"/>
              </a:ext>
            </a:extLst>
          </p:cNvPr>
          <p:cNvCxnSpPr>
            <a:cxnSpLocks/>
          </p:cNvCxnSpPr>
          <p:nvPr/>
        </p:nvCxnSpPr>
        <p:spPr>
          <a:xfrm>
            <a:off x="10163577" y="802122"/>
            <a:ext cx="0" cy="12488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Smart Phone with solid fill">
            <a:extLst>
              <a:ext uri="{FF2B5EF4-FFF2-40B4-BE49-F238E27FC236}">
                <a16:creationId xmlns:a16="http://schemas.microsoft.com/office/drawing/2014/main" id="{1B8A37FB-443C-F831-DE1B-819AE9862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6521" y="2910496"/>
            <a:ext cx="806991" cy="8069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FB1775-41F7-4C65-3F4E-BB8F7FF8EB16}"/>
              </a:ext>
            </a:extLst>
          </p:cNvPr>
          <p:cNvSpPr txBox="1"/>
          <p:nvPr/>
        </p:nvSpPr>
        <p:spPr>
          <a:xfrm>
            <a:off x="7922148" y="3797761"/>
            <a:ext cx="2603911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>
              <a:lnSpc>
                <a:spcPct val="150000"/>
              </a:lnSpc>
            </a:pPr>
            <a:r>
              <a:rPr lang="fa-IR" sz="2000" dirty="0">
                <a:solidFill>
                  <a:schemeClr val="bg1">
                    <a:lumMod val="75000"/>
                  </a:schemeClr>
                </a:solidFill>
                <a:latin typeface="B Lotus" pitchFamily="2" charset="-78"/>
                <a:cs typeface="Al Bayan Plain" pitchFamily="2" charset="-78"/>
              </a:rPr>
              <a:t>امکان ثبت درخواست در بستر اینترنت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3AF16B-505C-11BB-3EB9-7BF35074B0A1}"/>
              </a:ext>
            </a:extLst>
          </p:cNvPr>
          <p:cNvSpPr txBox="1"/>
          <p:nvPr/>
        </p:nvSpPr>
        <p:spPr>
          <a:xfrm>
            <a:off x="1748060" y="3822095"/>
            <a:ext cx="2603911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>
              <a:lnSpc>
                <a:spcPct val="150000"/>
              </a:lnSpc>
            </a:pPr>
            <a:r>
              <a:rPr lang="fa-IR" sz="2000" dirty="0">
                <a:solidFill>
                  <a:schemeClr val="bg1">
                    <a:lumMod val="75000"/>
                  </a:schemeClr>
                </a:solidFill>
                <a:latin typeface="B Lotus" pitchFamily="2" charset="-78"/>
                <a:cs typeface="Al Bayan Plain" pitchFamily="2" charset="-78"/>
              </a:rPr>
              <a:t>امکان درخواست تاکسی در هر زمان و مکان از طریق تلفن همراه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8CDD96-4ACD-B4CF-7192-F86FDD4EA9BB}"/>
              </a:ext>
            </a:extLst>
          </p:cNvPr>
          <p:cNvSpPr txBox="1"/>
          <p:nvPr/>
        </p:nvSpPr>
        <p:spPr>
          <a:xfrm>
            <a:off x="4604466" y="5491862"/>
            <a:ext cx="3065187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 eaLnBrk="1" latinLnBrk="0" hangingPunct="1">
              <a:lnSpc>
                <a:spcPct val="150000"/>
              </a:lnSpc>
            </a:pPr>
            <a:r>
              <a:rPr lang="fa-IR" sz="2000" dirty="0" err="1">
                <a:solidFill>
                  <a:schemeClr val="bg1">
                    <a:lumMod val="75000"/>
                  </a:schemeClr>
                </a:solidFill>
                <a:latin typeface="B Lotus" pitchFamily="2" charset="-78"/>
                <a:cs typeface="Al Bayan Plain" pitchFamily="2" charset="-78"/>
              </a:rPr>
              <a:t>درآمدزایی</a:t>
            </a:r>
            <a:r>
              <a:rPr lang="fa-IR" sz="2000" dirty="0">
                <a:solidFill>
                  <a:schemeClr val="bg1">
                    <a:lumMod val="75000"/>
                  </a:schemeClr>
                </a:solidFill>
                <a:latin typeface="B Lotus" pitchFamily="2" charset="-78"/>
                <a:cs typeface="Al Bayan Plain" pitchFamily="2" charset="-78"/>
              </a:rPr>
              <a:t> برای رانندگان و </a:t>
            </a:r>
            <a:r>
              <a:rPr lang="fa-IR" sz="2000" dirty="0" err="1">
                <a:solidFill>
                  <a:schemeClr val="bg1">
                    <a:lumMod val="75000"/>
                  </a:schemeClr>
                </a:solidFill>
                <a:latin typeface="B Lotus" pitchFamily="2" charset="-78"/>
                <a:cs typeface="Al Bayan Plain" pitchFamily="2" charset="-78"/>
              </a:rPr>
              <a:t>سفیران</a:t>
            </a:r>
            <a:endParaRPr lang="fa-IR" sz="2000" dirty="0">
              <a:solidFill>
                <a:schemeClr val="bg1">
                  <a:lumMod val="75000"/>
                </a:schemeClr>
              </a:solidFill>
              <a:latin typeface="B Lotus" pitchFamily="2" charset="-78"/>
              <a:cs typeface="Al Bayan Plain" pitchFamily="2" charset="-78"/>
            </a:endParaRPr>
          </a:p>
        </p:txBody>
      </p:sp>
      <p:pic>
        <p:nvPicPr>
          <p:cNvPr id="20" name="Graphic 19" descr="Cloud Computing with solid fill">
            <a:extLst>
              <a:ext uri="{FF2B5EF4-FFF2-40B4-BE49-F238E27FC236}">
                <a16:creationId xmlns:a16="http://schemas.microsoft.com/office/drawing/2014/main" id="{034259E9-8DD4-C4BB-226B-EB36C568B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4942" y="2910496"/>
            <a:ext cx="977191" cy="9771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82AE3D-CBCA-6315-D044-1B020B506E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9616"/>
            <a:ext cx="2031481" cy="378384"/>
          </a:xfrm>
          <a:prstGeom prst="rect">
            <a:avLst/>
          </a:prstGeom>
        </p:spPr>
      </p:pic>
      <p:pic>
        <p:nvPicPr>
          <p:cNvPr id="25" name="Graphic 24" descr="Money with solid fill">
            <a:extLst>
              <a:ext uri="{FF2B5EF4-FFF2-40B4-BE49-F238E27FC236}">
                <a16:creationId xmlns:a16="http://schemas.microsoft.com/office/drawing/2014/main" id="{00AE59D9-C772-7912-E21C-E12E6930E1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06898" y="4683600"/>
            <a:ext cx="860321" cy="8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3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e glowing light bulb among rows of unlit bulbs">
            <a:extLst>
              <a:ext uri="{FF2B5EF4-FFF2-40B4-BE49-F238E27FC236}">
                <a16:creationId xmlns:a16="http://schemas.microsoft.com/office/drawing/2014/main" id="{2B75210C-2E03-49D7-4FB1-1C689C2744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62" y="-559719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9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2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BFA210-588B-A996-D478-A319C86FA54C}"/>
              </a:ext>
            </a:extLst>
          </p:cNvPr>
          <p:cNvSpPr txBox="1"/>
          <p:nvPr/>
        </p:nvSpPr>
        <p:spPr>
          <a:xfrm>
            <a:off x="9070258" y="850612"/>
            <a:ext cx="2154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fa-IR" sz="3200" b="1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ارزش </a:t>
            </a:r>
            <a:r>
              <a:rPr lang="fa-IR" sz="3200" b="1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پشنهادی</a:t>
            </a:r>
            <a:endParaRPr lang="en-IR" sz="3200" b="1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89DE15-9E65-FA6C-79D4-E59C475F95F3}"/>
              </a:ext>
            </a:extLst>
          </p:cNvPr>
          <p:cNvSpPr txBox="1"/>
          <p:nvPr/>
        </p:nvSpPr>
        <p:spPr>
          <a:xfrm>
            <a:off x="2610464" y="1435387"/>
            <a:ext cx="6504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1" eaLnBrk="1" latinLnBrk="0" hangingPunct="1"/>
            <a:r>
              <a:rPr lang="fa-IR" sz="24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نقاط عطف کلیدی ، دستاورد ها و ویژگیهای خاص خود را برجسته سازید و بیان کنید.</a:t>
            </a:r>
            <a:endParaRPr lang="en-IR" sz="2400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E83E68E-8B58-34BB-122C-1553C7F1DC8B}"/>
              </a:ext>
            </a:extLst>
          </p:cNvPr>
          <p:cNvCxnSpPr>
            <a:cxnSpLocks/>
          </p:cNvCxnSpPr>
          <p:nvPr/>
        </p:nvCxnSpPr>
        <p:spPr>
          <a:xfrm>
            <a:off x="8614372" y="767600"/>
            <a:ext cx="1385444" cy="14922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Lightbulb with solid fill">
            <a:extLst>
              <a:ext uri="{FF2B5EF4-FFF2-40B4-BE49-F238E27FC236}">
                <a16:creationId xmlns:a16="http://schemas.microsoft.com/office/drawing/2014/main" id="{E4EBD0E4-B783-413A-2F84-263B73C90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4503" y="3092118"/>
            <a:ext cx="1582994" cy="158299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E4E94DB-2215-2A8C-9DE1-2313352F8A89}"/>
              </a:ext>
            </a:extLst>
          </p:cNvPr>
          <p:cNvSpPr txBox="1"/>
          <p:nvPr/>
        </p:nvSpPr>
        <p:spPr>
          <a:xfrm>
            <a:off x="2933938" y="4778785"/>
            <a:ext cx="632412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>
              <a:lnSpc>
                <a:spcPct val="150000"/>
              </a:lnSpc>
            </a:pPr>
            <a:r>
              <a:rPr lang="fa-IR" sz="2400" dirty="0">
                <a:solidFill>
                  <a:srgbClr val="FFFF9A"/>
                </a:solidFill>
                <a:latin typeface="B Lotus" pitchFamily="2" charset="-78"/>
                <a:cs typeface="Al Bayan Plain" pitchFamily="2" charset="-78"/>
              </a:rPr>
              <a:t>امکان درخواست تاکسی در هر زمان از </a:t>
            </a:r>
            <a:r>
              <a:rPr lang="fa-IR" sz="2400" dirty="0" err="1">
                <a:solidFill>
                  <a:srgbClr val="FFFF9A"/>
                </a:solidFill>
                <a:latin typeface="B Lotus" pitchFamily="2" charset="-78"/>
                <a:cs typeface="Al Bayan Plain" pitchFamily="2" charset="-78"/>
              </a:rPr>
              <a:t>شبانه‌روز</a:t>
            </a:r>
            <a:r>
              <a:rPr lang="fa-IR" sz="2400" dirty="0">
                <a:solidFill>
                  <a:srgbClr val="FFFF9A"/>
                </a:solidFill>
                <a:latin typeface="B Lotus" pitchFamily="2" charset="-78"/>
                <a:cs typeface="Al Bayan Plain" pitchFamily="2" charset="-78"/>
              </a:rPr>
              <a:t> در هر نقطه از شهر به وسیله تلفن همراه برای خود و دیگران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4A7A3A9-1F5C-5E38-DE3B-14090BC0B8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65"/>
            <a:ext cx="2319169" cy="45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0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2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A2ABD-86E3-C874-498B-6A3112CA3FD2}"/>
              </a:ext>
            </a:extLst>
          </p:cNvPr>
          <p:cNvSpPr txBox="1"/>
          <p:nvPr/>
        </p:nvSpPr>
        <p:spPr>
          <a:xfrm>
            <a:off x="9581536" y="850612"/>
            <a:ext cx="164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fa-IR" sz="3200" b="1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اندازه بازار</a:t>
            </a:r>
            <a:endParaRPr lang="en-IR" sz="3200" b="1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A669B-B72A-90FA-EADD-2F7929EACD30}"/>
              </a:ext>
            </a:extLst>
          </p:cNvPr>
          <p:cNvSpPr txBox="1"/>
          <p:nvPr/>
        </p:nvSpPr>
        <p:spPr>
          <a:xfrm>
            <a:off x="3076809" y="758652"/>
            <a:ext cx="6504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1" eaLnBrk="1" latinLnBrk="0" hangingPunct="1"/>
            <a:r>
              <a:rPr lang="fa-IR" sz="24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نقاط عطف کلیدی ، دستاورد ها و ویژگیهای خاص خود را برجسته سازید و بیان کنید.</a:t>
            </a:r>
            <a:endParaRPr lang="en-IR" sz="2400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4179D9-700B-BEE3-22B0-0DC4A5845BDC}"/>
              </a:ext>
            </a:extLst>
          </p:cNvPr>
          <p:cNvCxnSpPr>
            <a:cxnSpLocks/>
          </p:cNvCxnSpPr>
          <p:nvPr/>
        </p:nvCxnSpPr>
        <p:spPr>
          <a:xfrm>
            <a:off x="9719597" y="451479"/>
            <a:ext cx="0" cy="14453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FAD1BBB-09B9-785D-6D21-4522C91E50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9570105"/>
              </p:ext>
            </p:extLst>
          </p:nvPr>
        </p:nvGraphicFramePr>
        <p:xfrm>
          <a:off x="-839934" y="1551794"/>
          <a:ext cx="7833486" cy="4865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F288EC7-084E-09BC-C1DE-16D96FEC8C6F}"/>
              </a:ext>
            </a:extLst>
          </p:cNvPr>
          <p:cNvSpPr txBox="1"/>
          <p:nvPr/>
        </p:nvSpPr>
        <p:spPr>
          <a:xfrm>
            <a:off x="6656194" y="2912509"/>
            <a:ext cx="43467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روزانه بیش از </a:t>
            </a:r>
            <a:r>
              <a:rPr lang="fa-IR" sz="2000" dirty="0">
                <a:solidFill>
                  <a:srgbClr val="FFFF9A"/>
                </a:solidFill>
                <a:cs typeface="Al Bayan Plain" pitchFamily="2" charset="-78"/>
              </a:rPr>
              <a:t>۳۰ میلیون</a:t>
            </a:r>
            <a:r>
              <a:rPr lang="fa-IR" sz="2000" dirty="0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 سفر در </a:t>
            </a:r>
            <a:r>
              <a:rPr lang="fa-IR" sz="2000" dirty="0">
                <a:solidFill>
                  <a:srgbClr val="FFFF9A"/>
                </a:solidFill>
                <a:cs typeface="Al Bayan Plain" pitchFamily="2" charset="-78"/>
              </a:rPr>
              <a:t>جهان</a:t>
            </a:r>
            <a:r>
              <a:rPr lang="fa-IR" sz="2000" dirty="0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 توسط تاکسی های اینترنتی انجام میشود.</a:t>
            </a:r>
          </a:p>
          <a:p>
            <a:pPr algn="just" rtl="1"/>
            <a:endParaRPr lang="fa-IR" sz="2000" dirty="0">
              <a:solidFill>
                <a:schemeClr val="bg1">
                  <a:lumMod val="85000"/>
                </a:schemeClr>
              </a:solidFill>
              <a:cs typeface="Al Bayan Plain" pitchFamily="2" charset="-78"/>
            </a:endParaRP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fa-IR" sz="2000" dirty="0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طبق آخرین گزارش های منتشر شده توسط سازمان </a:t>
            </a:r>
            <a:r>
              <a:rPr lang="fa-IR" sz="2000" dirty="0" err="1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تاکسیرانی</a:t>
            </a:r>
            <a:r>
              <a:rPr lang="fa-IR" sz="2000" dirty="0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 و شرکت های </a:t>
            </a:r>
            <a:r>
              <a:rPr lang="fa-IR" sz="2000" dirty="0" err="1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اسنپ</a:t>
            </a:r>
            <a:r>
              <a:rPr lang="fa-IR" sz="2000" dirty="0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 و </a:t>
            </a:r>
            <a:r>
              <a:rPr lang="fa-IR" sz="2000" dirty="0" err="1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تپسی</a:t>
            </a:r>
            <a:r>
              <a:rPr lang="fa-IR" sz="2000" dirty="0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 روزانه بیش از </a:t>
            </a:r>
            <a:r>
              <a:rPr lang="fa-IR" sz="2000" dirty="0">
                <a:solidFill>
                  <a:srgbClr val="DC9CAC"/>
                </a:solidFill>
                <a:cs typeface="Al Bayan Plain" pitchFamily="2" charset="-78"/>
              </a:rPr>
              <a:t>۲ میلیون </a:t>
            </a:r>
            <a:r>
              <a:rPr lang="fa-IR" sz="2000" dirty="0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سفر در </a:t>
            </a:r>
            <a:r>
              <a:rPr lang="fa-IR" sz="2000" dirty="0">
                <a:solidFill>
                  <a:srgbClr val="DC9CAC"/>
                </a:solidFill>
                <a:cs typeface="Al Bayan Plain" pitchFamily="2" charset="-78"/>
              </a:rPr>
              <a:t>ایران</a:t>
            </a:r>
            <a:r>
              <a:rPr lang="fa-IR" sz="2000" dirty="0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 توسط </a:t>
            </a:r>
            <a:r>
              <a:rPr lang="fa-IR" sz="2000" dirty="0" err="1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تاکسی‌های</a:t>
            </a:r>
            <a:r>
              <a:rPr lang="fa-IR" sz="2000" dirty="0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 </a:t>
            </a:r>
            <a:r>
              <a:rPr lang="fa-IR" sz="2000" dirty="0" err="1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اینترنتی،آژانش</a:t>
            </a:r>
            <a:r>
              <a:rPr lang="fa-IR" sz="2000" dirty="0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 ها و... صورت میگیرد.</a:t>
            </a:r>
            <a:endParaRPr lang="en-IR" sz="2000" dirty="0">
              <a:solidFill>
                <a:schemeClr val="bg1">
                  <a:lumMod val="85000"/>
                </a:schemeClr>
              </a:solidFill>
              <a:cs typeface="Al Bayan Plain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8DFF0F-D19E-5DFF-114C-CCFC4978F2E6}"/>
              </a:ext>
            </a:extLst>
          </p:cNvPr>
          <p:cNvSpPr txBox="1"/>
          <p:nvPr/>
        </p:nvSpPr>
        <p:spPr>
          <a:xfrm>
            <a:off x="5234079" y="6007388"/>
            <a:ext cx="685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1" eaLnBrk="1" latinLnBrk="0" hangingPunct="1"/>
            <a:r>
              <a:rPr lang="fa-IR" dirty="0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توجه</a:t>
            </a:r>
            <a:r>
              <a:rPr lang="fa-IR" dirty="0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 داشته باشید منابع موثق اهمیت بسیار در تایید </a:t>
            </a:r>
            <a:r>
              <a:rPr lang="fa-IR" dirty="0" err="1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داده‌ها</a:t>
            </a:r>
            <a:r>
              <a:rPr lang="fa-IR" dirty="0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 و </a:t>
            </a:r>
            <a:r>
              <a:rPr lang="fa-IR" dirty="0" err="1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تحلیل‌های</a:t>
            </a:r>
            <a:r>
              <a:rPr lang="fa-IR" dirty="0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  شما دارند.</a:t>
            </a:r>
          </a:p>
          <a:p>
            <a:pPr marL="0" algn="just" defTabSz="914400" rtl="1" eaLnBrk="1" latinLnBrk="0" hangingPunct="1"/>
            <a:r>
              <a:rPr lang="fa-IR" dirty="0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برای مثال: گزارش بازار داخلی ایران طبق گزارش بهمن ماه شرکت </a:t>
            </a:r>
            <a:r>
              <a:rPr lang="fa-IR" dirty="0" err="1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اسنپ</a:t>
            </a:r>
            <a:r>
              <a:rPr lang="fa-IR" dirty="0">
                <a:solidFill>
                  <a:schemeClr val="bg1">
                    <a:lumMod val="85000"/>
                  </a:schemeClr>
                </a:solidFill>
                <a:cs typeface="Al Bayan Plain" pitchFamily="2" charset="-78"/>
              </a:rPr>
              <a:t> در سال ۱۴۰۲ است. </a:t>
            </a:r>
            <a:endParaRPr lang="en-IR" dirty="0">
              <a:solidFill>
                <a:schemeClr val="bg1">
                  <a:lumMod val="85000"/>
                </a:schemeClr>
              </a:solidFill>
              <a:cs typeface="Al Bayan Plain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3B399F-7B97-ED57-C580-E3C963E6AF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448084"/>
            <a:ext cx="2031481" cy="37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2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184B2E-BC9B-C152-747D-0A41B79CFC4D}"/>
              </a:ext>
            </a:extLst>
          </p:cNvPr>
          <p:cNvSpPr txBox="1"/>
          <p:nvPr/>
        </p:nvSpPr>
        <p:spPr>
          <a:xfrm>
            <a:off x="7567694" y="723762"/>
            <a:ext cx="3893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fa-IR" sz="3200" b="1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اندازه بازار داخل و فرصت </a:t>
            </a:r>
            <a:endParaRPr lang="en-IR" sz="3200" b="1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02D84B0-8973-8080-0D39-5AB087287DF3}"/>
              </a:ext>
            </a:extLst>
          </p:cNvPr>
          <p:cNvCxnSpPr>
            <a:cxnSpLocks/>
          </p:cNvCxnSpPr>
          <p:nvPr/>
        </p:nvCxnSpPr>
        <p:spPr>
          <a:xfrm>
            <a:off x="7457090" y="1309262"/>
            <a:ext cx="4114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BE21940-EBA6-CE23-C3F4-15337B395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65"/>
            <a:ext cx="2319169" cy="458336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3E04897-B46D-F93A-227C-6CF75F90E4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8220753"/>
              </p:ext>
            </p:extLst>
          </p:nvPr>
        </p:nvGraphicFramePr>
        <p:xfrm>
          <a:off x="5707117" y="1462098"/>
          <a:ext cx="6889966" cy="4593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DB25E0-8E25-A1F8-C5EF-6D8357517823}"/>
              </a:ext>
            </a:extLst>
          </p:cNvPr>
          <p:cNvCxnSpPr>
            <a:cxnSpLocks/>
          </p:cNvCxnSpPr>
          <p:nvPr/>
        </p:nvCxnSpPr>
        <p:spPr>
          <a:xfrm flipH="1">
            <a:off x="5312979" y="3542435"/>
            <a:ext cx="21441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A657BE1-2E64-0260-63D0-586D2CF5D61C}"/>
              </a:ext>
            </a:extLst>
          </p:cNvPr>
          <p:cNvSpPr txBox="1"/>
          <p:nvPr/>
        </p:nvSpPr>
        <p:spPr>
          <a:xfrm>
            <a:off x="2104696" y="3034604"/>
            <a:ext cx="3074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1" eaLnBrk="1" latinLnBrk="0" hangingPunct="1"/>
            <a:r>
              <a:rPr lang="fa-IR" sz="20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روزانه حدود ۱.۵ تا ۲ میلیون سفر توسط رقبا (</a:t>
            </a:r>
            <a:r>
              <a:rPr lang="fa-IR" sz="2000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اسنپ</a:t>
            </a:r>
            <a:r>
              <a:rPr lang="fa-IR" sz="20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 و </a:t>
            </a:r>
            <a:r>
              <a:rPr lang="fa-IR" sz="2000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تپسی</a:t>
            </a:r>
            <a:r>
              <a:rPr lang="fa-IR" sz="20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) صورت میگیرد.</a:t>
            </a:r>
            <a:endParaRPr lang="en-IR" sz="2000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B95C99E-C82A-8366-9CCE-04EE8A5B305E}"/>
              </a:ext>
            </a:extLst>
          </p:cNvPr>
          <p:cNvCxnSpPr>
            <a:cxnSpLocks/>
          </p:cNvCxnSpPr>
          <p:nvPr/>
        </p:nvCxnSpPr>
        <p:spPr>
          <a:xfrm flipH="1">
            <a:off x="5833241" y="2317531"/>
            <a:ext cx="23017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8935BEB-9390-12F4-4E5E-841DC4BCC4C9}"/>
              </a:ext>
            </a:extLst>
          </p:cNvPr>
          <p:cNvSpPr txBox="1"/>
          <p:nvPr/>
        </p:nvSpPr>
        <p:spPr>
          <a:xfrm>
            <a:off x="1513490" y="2117476"/>
            <a:ext cx="4256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1" eaLnBrk="1" latinLnBrk="0" hangingPunct="1"/>
            <a:r>
              <a:rPr lang="fa-IR" sz="20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روزانه ۲۰۰ هزار سفر توسط آژانس ها صورت </a:t>
            </a:r>
            <a:r>
              <a:rPr lang="fa-IR" sz="2000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می‌گیرد</a:t>
            </a:r>
            <a:r>
              <a:rPr lang="fa-IR" sz="20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.</a:t>
            </a:r>
            <a:endParaRPr lang="en-IR" sz="2000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AB92AE-753B-421D-B498-EE0AEF351DDF}"/>
              </a:ext>
            </a:extLst>
          </p:cNvPr>
          <p:cNvCxnSpPr>
            <a:cxnSpLocks/>
          </p:cNvCxnSpPr>
          <p:nvPr/>
        </p:nvCxnSpPr>
        <p:spPr>
          <a:xfrm flipH="1" flipV="1">
            <a:off x="5894494" y="1589732"/>
            <a:ext cx="2976238" cy="265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E904C1C-0833-7649-AD4E-60772594C94E}"/>
              </a:ext>
            </a:extLst>
          </p:cNvPr>
          <p:cNvSpPr txBox="1"/>
          <p:nvPr/>
        </p:nvSpPr>
        <p:spPr>
          <a:xfrm>
            <a:off x="1159584" y="1389677"/>
            <a:ext cx="4734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1" eaLnBrk="1" latinLnBrk="0" hangingPunct="1"/>
            <a:r>
              <a:rPr lang="fa-IR" sz="20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درصد کم اما </a:t>
            </a:r>
            <a:r>
              <a:rPr lang="fa-IR" sz="2000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نامشخصی</a:t>
            </a:r>
            <a:r>
              <a:rPr lang="fa-IR" sz="20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 سفر </a:t>
            </a:r>
            <a:r>
              <a:rPr lang="fa-IR" sz="2000" dirty="0" err="1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دربستی</a:t>
            </a:r>
            <a:r>
              <a:rPr lang="fa-IR" sz="20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 در روز صورت میگیرد.</a:t>
            </a:r>
            <a:endParaRPr lang="en-IR" sz="2000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684127-EC91-3656-3A67-942347B5FE52}"/>
              </a:ext>
            </a:extLst>
          </p:cNvPr>
          <p:cNvSpPr txBox="1"/>
          <p:nvPr/>
        </p:nvSpPr>
        <p:spPr>
          <a:xfrm>
            <a:off x="1159584" y="4582675"/>
            <a:ext cx="5297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1" eaLnBrk="1" latinLnBrk="0" hangingPunct="1"/>
            <a:r>
              <a:rPr lang="fa-IR" sz="2000" b="1" dirty="0">
                <a:solidFill>
                  <a:srgbClr val="FFFF9A"/>
                </a:solidFill>
                <a:latin typeface="B Lotus" pitchFamily="2" charset="-78"/>
                <a:cs typeface="Al Bayan Plain" pitchFamily="2" charset="-78"/>
              </a:rPr>
              <a:t>فرصت های ورود به بازار :</a:t>
            </a:r>
          </a:p>
          <a:p>
            <a:pPr marL="457200" indent="-457200" algn="just" defTabSz="914400" rtl="1" eaLnBrk="1" latinLnBrk="0" hangingPunct="1">
              <a:buFont typeface="+mj-lt"/>
              <a:buAutoNum type="arabicPeriod"/>
            </a:pPr>
            <a:r>
              <a:rPr lang="fa-IR" sz="20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اندازه بازار سفرهای آژانس ها در مناطق مختلفی که کمبود حضور رقبا بوده است </a:t>
            </a:r>
          </a:p>
          <a:p>
            <a:pPr marL="457200" indent="-457200" algn="just" defTabSz="914400" rtl="1" eaLnBrk="1" latinLnBrk="0" hangingPunct="1">
              <a:buFont typeface="+mj-lt"/>
              <a:buAutoNum type="arabicPeriod"/>
            </a:pPr>
            <a:r>
              <a:rPr lang="fa-IR" sz="2000" dirty="0">
                <a:solidFill>
                  <a:schemeClr val="bg1"/>
                </a:solidFill>
                <a:latin typeface="B Lotus" pitchFamily="2" charset="-78"/>
                <a:cs typeface="Al Bayan Plain" pitchFamily="2" charset="-78"/>
              </a:rPr>
              <a:t>رانندگان ناراضی از سرویس رقبا</a:t>
            </a:r>
            <a:endParaRPr lang="en-IR" sz="2000" dirty="0">
              <a:solidFill>
                <a:schemeClr val="bg1"/>
              </a:solidFill>
              <a:latin typeface="B Lotus" pitchFamily="2" charset="-78"/>
              <a:cs typeface="Al Bayan Pla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4809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3621</TotalTime>
  <Words>558</Words>
  <Application>Microsoft Macintosh PowerPoint</Application>
  <PresentationFormat>Widescreen</PresentationFormat>
  <Paragraphs>64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AL BAYAN PLAIN</vt:lpstr>
      <vt:lpstr>AL BAYAN PLAIN</vt:lpstr>
      <vt:lpstr>Arial</vt:lpstr>
      <vt:lpstr>B Lotus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Roshd</dc:creator>
  <cp:lastModifiedBy>mohammad firouzan</cp:lastModifiedBy>
  <cp:revision>15</cp:revision>
  <dcterms:created xsi:type="dcterms:W3CDTF">2024-03-26T13:02:23Z</dcterms:created>
  <dcterms:modified xsi:type="dcterms:W3CDTF">2024-04-01T20:56:48Z</dcterms:modified>
</cp:coreProperties>
</file>